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9" r:id="rId14"/>
    <p:sldId id="260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7707-4E6A-C7E7-86B8-BDC9A097B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B18247-0E1B-3D1D-178A-1048B7543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F695A7-E9EC-5474-97B1-F6989DAE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7FBEF9-6DA0-D818-2C0D-4EDD09E1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7189CA-99BE-41E4-CB58-804F6710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748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0EAD5-B2A9-CE8F-E470-79D8DD71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23E8CB-CFB5-9BD2-2E64-CBB55484D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4C3EA0-E713-FFC5-D14C-DA6AA9E8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A0B151-7594-C38A-D417-B2D7F183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24F9EB-26FC-1609-E378-D2FD6EC6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5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9104AF-A9A0-6497-94CC-740D53DBC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BF6A97-11ED-DED9-A83F-5BEC7A7E1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3984A1-734F-223C-15B2-C3E5870A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954D5-39CA-3769-C809-D936D1C5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0CF976-2888-0B76-BB15-712B57F0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90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0012F-59E3-E284-72B3-7D36D412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53DF4-935D-DA03-7738-779134007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D74045-3748-EFD6-2B55-A8287A55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8706E8-3045-F60E-0132-A1B204DA4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3A9E9-88AB-42AE-0392-EBC20BEA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47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9461A-92B0-71A8-D3C0-867FB485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34903C-83A2-CCDD-3A4B-A3EB13E5B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CADF94-44DD-EE1F-7955-C899CFCF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D4EE06-AE81-073E-CCAA-30CA36D4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C7EEC7-4B92-9D75-08B3-DC343B88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329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A9030-466D-F8F7-4B28-ACA3825C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C59A0F-2784-EF6B-A7E4-1C5BA48F3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0435BC-ACA3-4DBA-734F-C53F247AB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7BE7D3-B573-285F-137E-3FAD277B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2A7735-603D-B4B1-5B37-3E50E2C5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FB6E21-26BD-8715-6819-F4A971DC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529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F6755-4B95-B247-3FAB-22C7B5D4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766B7-C231-943D-5C6B-45D4FE5FC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9EBD22-C437-6EF9-C9AB-71E6B5211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C831D1-90E6-E361-0A9C-31514FFE3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A25D87-A895-04C7-FA6C-D6549D016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763DF5-0DEA-52D8-A700-95EF1D0DB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2C2DEE9-B7F9-D808-C78A-B7A23232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7803FF-E5BB-B6C3-5F8F-7A28C7A2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112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F6D4B-F79A-DED3-529E-55F9502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D8EA4D-71F9-5555-0954-1DEE47AB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103A5C-8601-F494-946D-6CF5D90C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365FAA-A027-6D4E-E67F-5DD94E70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574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DE51A4-CBBC-0729-F33F-0A4250B1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147BB23-E797-D07B-4DAA-5B109419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5E719C-0BE8-7BA8-DD39-290A20C3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190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A6643-638E-97EB-DDBD-C038B7A2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BD3E2-B2E7-7B61-03C9-B84AB019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A46B16-17B8-C029-36B0-F9FEFC43A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008DAE-34F5-5B47-DFD0-48EB2461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D6FA0D-3F41-3A81-F97B-AD8A95D7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9D83E3-38A9-FA25-C41E-89783858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558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08D03-1430-98C4-6391-936F5999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8811420-98A4-DE83-080A-044ED642E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533B0B-92E1-BF1E-FF1B-A43A23E30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D68236-0080-3074-B5EB-35AA60BB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AE1140-43C9-81EA-2F7D-1FD65DA4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B553F5-8476-8426-566D-39C188D9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910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A1A1F4B-1F19-31D1-AA27-E18FB62E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0F4F98-CB5F-7631-BCA4-D52B9B488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A6533-FBEC-0094-CB7F-D998E59D1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5FF7E-0A50-437B-A52D-26C34FD9F1F0}" type="datetimeFigureOut">
              <a:rPr lang="es-CL" smtClean="0"/>
              <a:t>21-08-2023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F3B14-A5C8-0063-5301-5D923FDD6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529AB1-B43C-F941-2E55-E6D14E6EA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53226-7676-4833-988B-58BE632F8F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151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x7X9w_GIm1s&amp;ab_channel=Fireshi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i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HI-8Lldvt0?feature=oembed" TargetMode="External"/><Relationship Id="rId4" Type="http://schemas.openxmlformats.org/officeDocument/2006/relationships/hyperlink" Target="https://colab.research.google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lM177S1d7rI&amp;ab_channel=aldomini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ixabay.com/es/usuario-persona-gen%C3%A9rico-solo-23874/" TargetMode="External"/><Relationship Id="rId7" Type="http://schemas.openxmlformats.org/officeDocument/2006/relationships/hyperlink" Target="https://commons.wikimedia.org/wiki/File:Computer_icon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s.wikipedia.org/wiki/Flecha_(s%C3%ADmbolo)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andrejgajdos.com/the-toolkit-of-a-freelance-full-stack-web-developer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pikachu-pn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Fórmulas matemáticas y científicas">
            <a:extLst>
              <a:ext uri="{FF2B5EF4-FFF2-40B4-BE49-F238E27FC236}">
                <a16:creationId xmlns:a16="http://schemas.microsoft.com/office/drawing/2014/main" id="{3F44FBC5-63C1-D4F9-E0B7-A34439A00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A4C6B1-7D8F-E994-4064-991C0362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</a:rPr>
              <a:t>Programación Clase 02</a:t>
            </a:r>
            <a:endParaRPr lang="es-CL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47C022-45E9-FAB5-C8D7-3DF1FBD25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Introducción a Python</a:t>
            </a:r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6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58941CC-5C3B-C205-53EB-D9F484E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s-ES" sz="3200">
                <a:solidFill>
                  <a:srgbClr val="FFFFFF"/>
                </a:solidFill>
              </a:rPr>
              <a:t>¿Y qué es alto nivel?</a:t>
            </a:r>
            <a:endParaRPr lang="es-CL" sz="32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168903-99B0-D39D-09EF-7C624273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</a:rPr>
              <a:t>Es fácil de usar y entender, ejecutable en todas las plataformas, con gran variedad de librerías disponibles y de fácil acceso.</a:t>
            </a:r>
          </a:p>
          <a:p>
            <a:r>
              <a:rPr lang="es-ES" sz="2000" dirty="0">
                <a:solidFill>
                  <a:srgbClr val="FFFFFF"/>
                </a:solidFill>
              </a:rPr>
              <a:t>En otras palabras, ser de alto nivel es como decir: </a:t>
            </a:r>
          </a:p>
          <a:p>
            <a:pPr marL="0" indent="0" algn="ctr">
              <a:buNone/>
            </a:pPr>
            <a:r>
              <a:rPr lang="es-ES" sz="2000" dirty="0">
                <a:solidFill>
                  <a:srgbClr val="FFFFFF"/>
                </a:solidFill>
              </a:rPr>
              <a:t>Kenny Bell</a:t>
            </a:r>
            <a:endParaRPr lang="es-CL" sz="2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Tampa Bay Buccaneers cut Kenny Bell">
            <a:extLst>
              <a:ext uri="{FF2B5EF4-FFF2-40B4-BE49-F238E27FC236}">
                <a16:creationId xmlns:a16="http://schemas.microsoft.com/office/drawing/2014/main" id="{7B7A1E60-36DD-8BEB-7A2D-32A934E91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0" r="4050"/>
          <a:stretch/>
        </p:blipFill>
        <p:spPr bwMode="auto">
          <a:xfrm>
            <a:off x="6189033" y="787114"/>
            <a:ext cx="5039543" cy="52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4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C55DB-B3E4-2A0D-99BE-F807B482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anchor="ctr">
            <a:normAutofit/>
          </a:bodyPr>
          <a:lstStyle/>
          <a:p>
            <a:r>
              <a:rPr lang="es-ES" sz="3600"/>
              <a:t>¿Y las semánticas dinámicas?</a:t>
            </a:r>
            <a:endParaRPr lang="es-CL" sz="36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C91BC-7E69-EFE0-0212-9177B6F9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anchor="ctr">
            <a:normAutofit/>
          </a:bodyPr>
          <a:lstStyle/>
          <a:p>
            <a:r>
              <a:rPr lang="es-ES" sz="1800" dirty="0"/>
              <a:t>Sus </a:t>
            </a:r>
            <a:r>
              <a:rPr lang="es-ES" sz="1800" b="1" dirty="0"/>
              <a:t>VARIABLES</a:t>
            </a:r>
            <a:r>
              <a:rPr lang="es-ES" sz="1800" dirty="0"/>
              <a:t> son </a:t>
            </a:r>
            <a:r>
              <a:rPr lang="es-ES" sz="1800" b="1" dirty="0"/>
              <a:t>OBJETOS DINÁMICOS</a:t>
            </a:r>
            <a:r>
              <a:rPr lang="es-ES" sz="1800" dirty="0"/>
              <a:t> que pueden cambiar de formato, clase, atributo, sin requerir ser fijos.</a:t>
            </a:r>
            <a:endParaRPr lang="es-CL" sz="1800" dirty="0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B75B0970-C880-EC9E-44C8-2A74EFC58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33" b="1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177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088860-EA8F-9409-94A0-0686B168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chemeClr val="tx2"/>
                </a:solidFill>
              </a:rPr>
              <a:t>¿Y qué más hace Python?</a:t>
            </a:r>
            <a:endParaRPr lang="es-CL" sz="3600">
              <a:solidFill>
                <a:schemeClr val="tx2"/>
              </a:solidFill>
            </a:endParaRP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ABF9B35C-0396-3034-75C2-4AF34FAD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C79659-EE84-2079-F9AF-870C62693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S" sz="1700" dirty="0">
                <a:solidFill>
                  <a:schemeClr val="tx2"/>
                </a:solidFill>
              </a:rPr>
              <a:t>Es adaptable, por lo cual se usa entre otras cosas en:</a:t>
            </a:r>
          </a:p>
          <a:p>
            <a:pPr lvl="1"/>
            <a:r>
              <a:rPr lang="es-ES" sz="1700" dirty="0">
                <a:solidFill>
                  <a:schemeClr val="tx2"/>
                </a:solidFill>
              </a:rPr>
              <a:t>Desarrollo Web</a:t>
            </a:r>
          </a:p>
          <a:p>
            <a:pPr lvl="1"/>
            <a:r>
              <a:rPr lang="es-ES" sz="1700" dirty="0">
                <a:solidFill>
                  <a:schemeClr val="tx2"/>
                </a:solidFill>
              </a:rPr>
              <a:t>Análisis de datos</a:t>
            </a:r>
          </a:p>
          <a:p>
            <a:pPr lvl="1"/>
            <a:r>
              <a:rPr lang="es-ES" sz="1700" dirty="0">
                <a:solidFill>
                  <a:schemeClr val="tx2"/>
                </a:solidFill>
              </a:rPr>
              <a:t>Inteligencia Artificial</a:t>
            </a:r>
          </a:p>
          <a:p>
            <a:pPr lvl="1"/>
            <a:r>
              <a:rPr lang="es-ES" sz="1700" dirty="0">
                <a:solidFill>
                  <a:schemeClr val="tx2"/>
                </a:solidFill>
              </a:rPr>
              <a:t>Aprendizaje automático</a:t>
            </a:r>
          </a:p>
          <a:p>
            <a:pPr lvl="1"/>
            <a:r>
              <a:rPr lang="es-ES" sz="1700" dirty="0">
                <a:solidFill>
                  <a:schemeClr val="tx2"/>
                </a:solidFill>
              </a:rPr>
              <a:t>Desarrollo de juegos</a:t>
            </a:r>
            <a:r>
              <a:rPr lang="es-CL" sz="1700" dirty="0">
                <a:solidFill>
                  <a:schemeClr val="tx2"/>
                </a:solidFill>
              </a:rPr>
              <a:t>, etc.</a:t>
            </a:r>
          </a:p>
          <a:p>
            <a:r>
              <a:rPr lang="es-CL" sz="1700" dirty="0">
                <a:solidFill>
                  <a:schemeClr val="tx2"/>
                </a:solidFill>
              </a:rPr>
              <a:t>Además, en Python usted podrá integrarlo con otros lenguajes y herramientas.</a:t>
            </a:r>
          </a:p>
          <a:p>
            <a:endParaRPr lang="es-CL" sz="1700" dirty="0">
              <a:solidFill>
                <a:schemeClr val="tx2"/>
              </a:solidFill>
            </a:endParaRPr>
          </a:p>
          <a:p>
            <a:r>
              <a:rPr lang="es-ES" sz="1700" dirty="0">
                <a:solidFill>
                  <a:schemeClr val="tx2"/>
                </a:solidFill>
              </a:rPr>
              <a:t>Para más información puede ir a </a:t>
            </a:r>
            <a:r>
              <a:rPr lang="es-ES" sz="1700" dirty="0">
                <a:solidFill>
                  <a:schemeClr val="tx2"/>
                </a:solidFill>
                <a:hlinkClick r:id="rId4"/>
              </a:rPr>
              <a:t>Python Software </a:t>
            </a:r>
            <a:r>
              <a:rPr lang="es-ES" sz="1700" dirty="0" err="1">
                <a:solidFill>
                  <a:schemeClr val="tx2"/>
                </a:solidFill>
                <a:hlinkClick r:id="rId4"/>
              </a:rPr>
              <a:t>Foundation</a:t>
            </a:r>
            <a:endParaRPr lang="es-ES" sz="17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ca de circuito electrónico">
            <a:extLst>
              <a:ext uri="{FF2B5EF4-FFF2-40B4-BE49-F238E27FC236}">
                <a16:creationId xmlns:a16="http://schemas.microsoft.com/office/drawing/2014/main" id="{0BF72943-A89A-0489-2158-3C4C822C8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652DD3-AF7F-872F-06CD-D313B979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¿Y dónde puedo ejecutarlo?</a:t>
            </a:r>
            <a:endParaRPr lang="es-CL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BE0B50-2E06-BEBB-3D8B-68494BD4D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Hay diversas partes en donde podrás ejecutar Python, por ejemplo:</a:t>
            </a:r>
          </a:p>
          <a:p>
            <a:pPr lvl="1"/>
            <a:r>
              <a:rPr lang="es-ES" dirty="0">
                <a:solidFill>
                  <a:srgbClr val="FFFFFF"/>
                </a:solidFill>
              </a:rPr>
              <a:t>Python (que es muy feo)</a:t>
            </a:r>
          </a:p>
          <a:p>
            <a:pPr lvl="1"/>
            <a:r>
              <a:rPr lang="es-ES" dirty="0">
                <a:solidFill>
                  <a:srgbClr val="FFFFFF"/>
                </a:solidFill>
              </a:rPr>
              <a:t>Anaconda </a:t>
            </a:r>
          </a:p>
          <a:p>
            <a:pPr lvl="1"/>
            <a:r>
              <a:rPr lang="es-ES" dirty="0">
                <a:solidFill>
                  <a:srgbClr val="FFFFFF"/>
                </a:solidFill>
              </a:rPr>
              <a:t>Visual Studio</a:t>
            </a:r>
          </a:p>
          <a:p>
            <a:pPr lvl="1"/>
            <a:r>
              <a:rPr lang="es-ES" dirty="0" err="1">
                <a:solidFill>
                  <a:srgbClr val="FFFFFF"/>
                </a:solidFill>
              </a:rPr>
              <a:t>Jupyter</a:t>
            </a:r>
            <a:r>
              <a:rPr lang="es-ES" dirty="0">
                <a:solidFill>
                  <a:srgbClr val="FFFFFF"/>
                </a:solidFill>
              </a:rPr>
              <a:t> Notebook</a:t>
            </a:r>
          </a:p>
          <a:p>
            <a:pPr lvl="1"/>
            <a:r>
              <a:rPr lang="es-ES" dirty="0" err="1">
                <a:solidFill>
                  <a:srgbClr val="FFFFFF"/>
                </a:solidFill>
              </a:rPr>
              <a:t>Jupyter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Labs</a:t>
            </a:r>
            <a:endParaRPr lang="es-ES" dirty="0">
              <a:solidFill>
                <a:srgbClr val="FFFFFF"/>
              </a:solidFill>
            </a:endParaRPr>
          </a:p>
          <a:p>
            <a:pPr lvl="1"/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s-E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endParaRPr lang="es-ES" dirty="0"/>
          </a:p>
          <a:p>
            <a:pPr lvl="1"/>
            <a:r>
              <a:rPr lang="es-ES" dirty="0">
                <a:solidFill>
                  <a:srgbClr val="FFFFFF"/>
                </a:solidFill>
              </a:rPr>
              <a:t>Visual Studio</a:t>
            </a:r>
          </a:p>
          <a:p>
            <a:pPr lvl="1"/>
            <a:r>
              <a:rPr lang="es-E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Repl.it</a:t>
            </a:r>
            <a:r>
              <a:rPr lang="es-CL" dirty="0">
                <a:solidFill>
                  <a:srgbClr val="FFFFFF"/>
                </a:solidFill>
              </a:rPr>
              <a:t>, etc.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0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B1631-7502-C5F9-8BF5-C5379C082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4E68AF-63A6-86F6-BDC9-34139542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Manos a la obra</a:t>
            </a:r>
          </a:p>
        </p:txBody>
      </p:sp>
    </p:spTree>
    <p:extLst>
      <p:ext uri="{BB962C8B-B14F-4D97-AF65-F5344CB8AC3E}">
        <p14:creationId xmlns:p14="http://schemas.microsoft.com/office/powerpoint/2010/main" val="257078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E881A4-A468-403A-9941-F8FFD5C6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lementos multimedia en línea 3" title="Alexis y la Copa America - Chile 🇨🇱">
            <a:hlinkClick r:id="" action="ppaction://media"/>
            <a:extLst>
              <a:ext uri="{FF2B5EF4-FFF2-40B4-BE49-F238E27FC236}">
                <a16:creationId xmlns:a16="http://schemas.microsoft.com/office/drawing/2014/main" id="{A396F798-789A-58F9-2C61-5D6DE3ED6B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3600" y="782919"/>
            <a:ext cx="3044946" cy="5389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168544-607B-491A-8601-3087D0FC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703" y="1"/>
            <a:ext cx="7423298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F927CE-C9AE-3261-1176-CB48CCDD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287" y="871442"/>
            <a:ext cx="5667269" cy="1289024"/>
          </a:xfrm>
        </p:spPr>
        <p:txBody>
          <a:bodyPr anchor="b">
            <a:normAutofit/>
          </a:bodyPr>
          <a:lstStyle/>
          <a:p>
            <a:pPr algn="ctr"/>
            <a:r>
              <a:rPr lang="es-ES" sz="3200" dirty="0">
                <a:solidFill>
                  <a:schemeClr val="bg1">
                    <a:alpha val="60000"/>
                  </a:schemeClr>
                </a:solidFill>
              </a:rPr>
              <a:t>Mi primera instrucción</a:t>
            </a:r>
            <a:endParaRPr lang="es-CL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7D8EE0-65A9-5725-BB2C-32A216ED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287" y="2447337"/>
            <a:ext cx="5667269" cy="3539220"/>
          </a:xfrm>
        </p:spPr>
        <p:txBody>
          <a:bodyPr anchor="t"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Vaya a </a:t>
            </a:r>
            <a:r>
              <a:rPr lang="es-ES" sz="2000" dirty="0">
                <a:solidFill>
                  <a:schemeClr val="bg1"/>
                </a:solidFill>
                <a:hlinkClick r:id="rId4"/>
              </a:rPr>
              <a:t>Google </a:t>
            </a:r>
            <a:r>
              <a:rPr lang="es-ES" sz="2000" dirty="0" err="1">
                <a:solidFill>
                  <a:schemeClr val="bg1"/>
                </a:solidFill>
                <a:hlinkClick r:id="rId4"/>
              </a:rPr>
              <a:t>Colab</a:t>
            </a:r>
            <a:r>
              <a:rPr lang="es-ES" sz="2000" dirty="0">
                <a:solidFill>
                  <a:schemeClr val="bg1"/>
                </a:solidFill>
              </a:rPr>
              <a:t> y use el siguiente comando:</a:t>
            </a:r>
          </a:p>
          <a:p>
            <a:pPr marL="0" indent="0">
              <a:buNone/>
            </a:pPr>
            <a:r>
              <a:rPr lang="es-ES" sz="2000" dirty="0" err="1">
                <a:solidFill>
                  <a:schemeClr val="bg1"/>
                </a:solidFill>
              </a:rPr>
              <a:t>print</a:t>
            </a:r>
            <a:r>
              <a:rPr lang="es-ES" sz="2000" dirty="0">
                <a:solidFill>
                  <a:schemeClr val="bg1"/>
                </a:solidFill>
              </a:rPr>
              <a:t>(‘Hola Mundo’)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¡Felicidades, has creado tu primer </a:t>
            </a:r>
            <a:r>
              <a:rPr lang="es-ES" sz="2000" b="1" dirty="0">
                <a:solidFill>
                  <a:schemeClr val="bg1"/>
                </a:solidFill>
              </a:rPr>
              <a:t>programa en Python!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F838D9-CCA6-E438-24EE-C295B4E0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 momento, ¡¿dijiste programa?!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αdrιαɴѕтorм on X: &quot;en un puente que tiene un HUECO y viene ...">
            <a:extLst>
              <a:ext uri="{FF2B5EF4-FFF2-40B4-BE49-F238E27FC236}">
                <a16:creationId xmlns:a16="http://schemas.microsoft.com/office/drawing/2014/main" id="{2A161104-02AF-BE11-C970-DC2C944646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8" r="1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67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00086-C080-749C-484C-75D22A38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Así es, dije programa</a:t>
            </a:r>
          </a:p>
        </p:txBody>
      </p:sp>
      <p:pic>
        <p:nvPicPr>
          <p:cNvPr id="3074" name="Picture 2" descr="JODER!, ESTO SI ES CINE 🚬 - YouTube">
            <a:extLst>
              <a:ext uri="{FF2B5EF4-FFF2-40B4-BE49-F238E27FC236}">
                <a16:creationId xmlns:a16="http://schemas.microsoft.com/office/drawing/2014/main" id="{6C0DD7C6-DC40-398E-F2BB-D6F4F256D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r="28632"/>
          <a:stretch/>
        </p:blipFill>
        <p:spPr bwMode="auto">
          <a:xfrm>
            <a:off x="-9886" y="9"/>
            <a:ext cx="7572605" cy="69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2" name="Straight Connector 3087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9C71222A-407D-CABD-D803-91A469611701}"/>
              </a:ext>
            </a:extLst>
          </p:cNvPr>
          <p:cNvSpPr txBox="1">
            <a:spLocks/>
          </p:cNvSpPr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Un </a:t>
            </a:r>
            <a:r>
              <a:rPr lang="en-US" sz="2000" dirty="0" err="1">
                <a:latin typeface="+mn-lt"/>
                <a:ea typeface="+mn-ea"/>
                <a:cs typeface="+mn-cs"/>
              </a:rPr>
              <a:t>programa</a:t>
            </a:r>
            <a:r>
              <a:rPr lang="en-US" sz="2000" dirty="0">
                <a:latin typeface="+mn-lt"/>
                <a:ea typeface="+mn-ea"/>
                <a:cs typeface="+mn-cs"/>
              </a:rPr>
              <a:t> es un conjunto de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instrucciones</a:t>
            </a:r>
            <a:r>
              <a:rPr lang="en-US" sz="2000" dirty="0">
                <a:latin typeface="+mn-lt"/>
                <a:ea typeface="+mn-ea"/>
                <a:cs typeface="+mn-cs"/>
              </a:rPr>
              <a:t> que </a:t>
            </a:r>
            <a:r>
              <a:rPr lang="en-US" sz="2000" dirty="0" err="1">
                <a:latin typeface="+mn-lt"/>
                <a:ea typeface="+mn-ea"/>
                <a:cs typeface="+mn-cs"/>
              </a:rPr>
              <a:t>siguen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latin typeface="+mn-lt"/>
                <a:ea typeface="+mn-ea"/>
                <a:cs typeface="+mn-cs"/>
              </a:rPr>
              <a:t>una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cadena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lógica</a:t>
            </a:r>
            <a:endParaRPr lang="en-US" sz="2000" b="1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Si solo hay </a:t>
            </a:r>
            <a:r>
              <a:rPr lang="en-US" sz="2000" b="1" dirty="0" err="1">
                <a:highlight>
                  <a:srgbClr val="FFFF00"/>
                </a:highlight>
                <a:latin typeface="+mn-lt"/>
                <a:ea typeface="+mn-ea"/>
                <a:cs typeface="+mn-cs"/>
              </a:rPr>
              <a:t>una</a:t>
            </a:r>
            <a:r>
              <a:rPr lang="en-US" sz="2000" b="1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instrucción</a:t>
            </a:r>
            <a:r>
              <a:rPr lang="en-US" sz="2000" b="1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 y se </a:t>
            </a:r>
            <a:r>
              <a:rPr lang="en-US" sz="2000" b="1" dirty="0" err="1">
                <a:highlight>
                  <a:srgbClr val="FFFF00"/>
                </a:highlight>
                <a:latin typeface="+mn-lt"/>
                <a:ea typeface="+mn-ea"/>
                <a:cs typeface="+mn-cs"/>
              </a:rPr>
              <a:t>cumple</a:t>
            </a:r>
            <a:r>
              <a:rPr lang="en-US" sz="2000" b="1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 la </a:t>
            </a:r>
            <a:r>
              <a:rPr lang="en-US" sz="2000" b="1" dirty="0" err="1">
                <a:highlight>
                  <a:srgbClr val="FFFF00"/>
                </a:highlight>
                <a:latin typeface="+mn-lt"/>
                <a:ea typeface="+mn-ea"/>
                <a:cs typeface="+mn-cs"/>
              </a:rPr>
              <a:t>cadena</a:t>
            </a:r>
            <a:r>
              <a:rPr lang="en-US" sz="2000" b="1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highlight>
                  <a:srgbClr val="FFFF00"/>
                </a:highlight>
                <a:latin typeface="+mn-lt"/>
                <a:ea typeface="+mn-ea"/>
                <a:cs typeface="+mn-cs"/>
              </a:rPr>
              <a:t>lógica</a:t>
            </a:r>
            <a:r>
              <a:rPr lang="en-US" sz="2000" b="1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, HAY PROGRAMA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  <a:cs typeface="+mn-cs"/>
              </a:rPr>
              <a:t>El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computador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sigue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estas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instrucciones</a:t>
            </a:r>
            <a:r>
              <a:rPr lang="en-US" sz="2000" b="1" dirty="0">
                <a:latin typeface="+mn-lt"/>
                <a:ea typeface="+mn-ea"/>
                <a:cs typeface="+mn-cs"/>
              </a:rPr>
              <a:t> y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si</a:t>
            </a:r>
            <a:r>
              <a:rPr lang="en-US" sz="2000" b="1" dirty="0">
                <a:latin typeface="+mn-lt"/>
                <a:ea typeface="+mn-ea"/>
                <a:cs typeface="+mn-cs"/>
              </a:rPr>
              <a:t> no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tienen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lógica</a:t>
            </a:r>
            <a:r>
              <a:rPr lang="en-US" sz="2000" b="1" dirty="0">
                <a:latin typeface="+mn-lt"/>
                <a:ea typeface="+mn-ea"/>
                <a:cs typeface="+mn-cs"/>
              </a:rPr>
              <a:t>…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+mn-ea"/>
                <a:cs typeface="+mn-cs"/>
              </a:rPr>
              <a:t>ERROR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36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CFC71-4503-4F75-92FF-AF8211FFD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4FA941CA-BC21-4BE3-80CD-EDD30510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92FECA53-20C7-45FC-8843-018A589C7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A2FC84E8-6394-EAAA-E43E-DA3E09AA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809" y="5522579"/>
            <a:ext cx="6023808" cy="13175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06EC7B6-1267-A7EF-07A8-72041EBF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anchor="b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¿Sabías qué?</a:t>
            </a:r>
            <a:endParaRPr lang="es-CL" sz="48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4A290-4DDE-DD1A-1C95-D0CB05C1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952172"/>
            <a:ext cx="5074368" cy="749196"/>
          </a:xfrm>
        </p:spPr>
        <p:txBody>
          <a:bodyPr anchor="t"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Hay un Zen de Python postulado por Tim Peters en el año 1999.</a:t>
            </a:r>
          </a:p>
          <a:p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L" sz="18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F5B978-491A-6568-E33D-ADFB1624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04" y="46381"/>
            <a:ext cx="5968897" cy="5402544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90834A5-BE16-8C1B-AB4A-BF754F470450}"/>
              </a:ext>
            </a:extLst>
          </p:cNvPr>
          <p:cNvSpPr txBox="1">
            <a:spLocks/>
          </p:cNvSpPr>
          <p:nvPr/>
        </p:nvSpPr>
        <p:spPr>
          <a:xfrm>
            <a:off x="681305" y="5689185"/>
            <a:ext cx="5074368" cy="749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000" dirty="0">
                <a:solidFill>
                  <a:schemeClr val="bg1"/>
                </a:solidFill>
              </a:rPr>
              <a:t>AQUÍ PUEDES VER UN VIDEO QUE LO EXPLICA</a:t>
            </a:r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CL" sz="1800" dirty="0">
              <a:solidFill>
                <a:schemeClr val="bg1"/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1F37870-C7D6-E325-D5F7-C5882AD68453}"/>
              </a:ext>
            </a:extLst>
          </p:cNvPr>
          <p:cNvSpPr/>
          <p:nvPr/>
        </p:nvSpPr>
        <p:spPr>
          <a:xfrm>
            <a:off x="3167012" y="6015669"/>
            <a:ext cx="2840129" cy="5315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443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3DD2C0F-3173-8856-A2B9-B9FA9E64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El comando print</a:t>
            </a:r>
            <a:endParaRPr lang="es-CL" sz="48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C3A869-FA23-48EE-66D2-451A5CE5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es-ES" sz="1800">
                <a:solidFill>
                  <a:schemeClr val="bg1"/>
                </a:solidFill>
              </a:rPr>
              <a:t>El comando print (CON MINÚSCULAS) se usa para que la consola imprima lo que estamos buscando en nuestro programa.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Veamos los siguientes códigos en nuestro Colab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##### 1. Definir e imprimir objetos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a = 5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print(a)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b = 100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c = 50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print(b)</a:t>
            </a:r>
          </a:p>
          <a:p>
            <a:pPr marL="0" indent="0">
              <a:buNone/>
            </a:pPr>
            <a:r>
              <a:rPr lang="es-CL" sz="1800">
                <a:solidFill>
                  <a:schemeClr val="bg1"/>
                </a:solidFill>
              </a:rPr>
              <a:t>print(c)</a:t>
            </a:r>
          </a:p>
        </p:txBody>
      </p:sp>
    </p:spTree>
    <p:extLst>
      <p:ext uri="{BB962C8B-B14F-4D97-AF65-F5344CB8AC3E}">
        <p14:creationId xmlns:p14="http://schemas.microsoft.com/office/powerpoint/2010/main" val="131824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14286-5062-8E65-340B-C05539A9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Python?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FF215B-9E7C-EA08-F2B8-AA6E85EB2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 lenguaje de programación interpretado, orientado a objetos, de alto nivel, con semánticas dinámicas.</a:t>
            </a:r>
          </a:p>
          <a:p>
            <a:pPr lvl="1"/>
            <a:r>
              <a:rPr lang="es-ES" dirty="0"/>
              <a:t>¿Qué significa esto?</a:t>
            </a:r>
          </a:p>
          <a:p>
            <a:pPr marL="457200" lvl="1" indent="0">
              <a:buNone/>
            </a:pPr>
            <a:r>
              <a:rPr lang="es-CL" dirty="0"/>
              <a:t>Es aquel que no se escribe </a:t>
            </a:r>
            <a:r>
              <a:rPr lang="es-CL" b="1" dirty="0"/>
              <a:t>en código de máquina</a:t>
            </a:r>
            <a:r>
              <a:rPr lang="es-CL" dirty="0"/>
              <a:t>, sino que es leído y ejecutado línea por línea por un programa llamado </a:t>
            </a:r>
            <a:r>
              <a:rPr lang="es-CL" b="1" dirty="0"/>
              <a:t>INTÉRPRETE</a:t>
            </a:r>
            <a:r>
              <a:rPr lang="es-CL" dirty="0"/>
              <a:t>.</a:t>
            </a:r>
          </a:p>
          <a:p>
            <a:pPr marL="457200" lvl="1" indent="0">
              <a:buNone/>
            </a:pPr>
            <a:endParaRPr lang="es-CL" dirty="0"/>
          </a:p>
          <a:p>
            <a:pPr marL="457200" lvl="1" indent="0">
              <a:buNone/>
            </a:pPr>
            <a:r>
              <a:rPr lang="es-CL" dirty="0"/>
              <a:t>Gráficamente:</a:t>
            </a:r>
          </a:p>
          <a:p>
            <a:pPr marL="457200" lvl="1" indent="0">
              <a:buNone/>
            </a:pPr>
            <a:endParaRPr lang="es-CL" dirty="0"/>
          </a:p>
        </p:txBody>
      </p:sp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03E2B5D6-2AF3-60CA-3080-7D560B333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1466" y="4452079"/>
            <a:ext cx="857437" cy="1319134"/>
          </a:xfrm>
          <a:prstGeom prst="rect">
            <a:avLst/>
          </a:prstGeom>
        </p:spPr>
      </p:pic>
      <p:pic>
        <p:nvPicPr>
          <p:cNvPr id="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532459AF-2501-9CC9-0595-524B5D0F0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4528" y="4388579"/>
            <a:ext cx="1967372" cy="131913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1C4EFFF-B06E-26FB-EA30-54A931E0356A}"/>
              </a:ext>
            </a:extLst>
          </p:cNvPr>
          <p:cNvSpPr txBox="1"/>
          <p:nvPr/>
        </p:nvSpPr>
        <p:spPr>
          <a:xfrm>
            <a:off x="2385298" y="4863480"/>
            <a:ext cx="12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Escribe</a:t>
            </a:r>
            <a:endParaRPr lang="es-CL" b="1" dirty="0"/>
          </a:p>
        </p:txBody>
      </p:sp>
      <p:pic>
        <p:nvPicPr>
          <p:cNvPr id="11" name="Imagen 10" descr="Pantalla de computadora con fondo azul&#10;&#10;Descripción generada automáticamente">
            <a:extLst>
              <a:ext uri="{FF2B5EF4-FFF2-40B4-BE49-F238E27FC236}">
                <a16:creationId xmlns:a16="http://schemas.microsoft.com/office/drawing/2014/main" id="{A1EFC42E-5840-5403-8D83-54896A903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71900" y="4111261"/>
            <a:ext cx="2804591" cy="1873770"/>
          </a:xfrm>
          <a:prstGeom prst="rect">
            <a:avLst/>
          </a:prstGeom>
        </p:spPr>
      </p:pic>
      <p:pic>
        <p:nvPicPr>
          <p:cNvPr id="13" name="Imagen 12" descr="Forma, Flecha&#10;&#10;Descripción generada automáticamente">
            <a:extLst>
              <a:ext uri="{FF2B5EF4-FFF2-40B4-BE49-F238E27FC236}">
                <a16:creationId xmlns:a16="http://schemas.microsoft.com/office/drawing/2014/main" id="{A769FA5E-C587-88D0-9F06-12E1FDB08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88079" y="4298619"/>
            <a:ext cx="2091813" cy="131913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B348D2-5C39-611C-03A9-6050D5DCAD33}"/>
              </a:ext>
            </a:extLst>
          </p:cNvPr>
          <p:cNvSpPr txBox="1"/>
          <p:nvPr/>
        </p:nvSpPr>
        <p:spPr>
          <a:xfrm>
            <a:off x="6245874" y="4788909"/>
            <a:ext cx="225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Interpreta</a:t>
            </a:r>
            <a:endParaRPr lang="es-CL" sz="1600" b="1" dirty="0"/>
          </a:p>
        </p:txBody>
      </p:sp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48925A6-2935-007A-BF7E-DE6BC8A7C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43950" y="4058190"/>
            <a:ext cx="2922874" cy="14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7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D75F2E-B311-D74A-9E12-6329C5F0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s-ES" sz="4000"/>
              <a:t>Las operaciones matemáticas</a:t>
            </a:r>
            <a:endParaRPr lang="es-CL" sz="4000"/>
          </a:p>
        </p:txBody>
      </p:sp>
      <p:pic>
        <p:nvPicPr>
          <p:cNvPr id="12" name="Picture 4" descr="Primer plano de un teclado numérico de calculadora">
            <a:extLst>
              <a:ext uri="{FF2B5EF4-FFF2-40B4-BE49-F238E27FC236}">
                <a16:creationId xmlns:a16="http://schemas.microsoft.com/office/drawing/2014/main" id="{E373400B-34C9-77DE-0316-2048B2659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3" r="3304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E11097E-27AF-C845-E78E-7EC79C32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s-ES" sz="1400"/>
              <a:t>Veamos las siguientes operaciones:</a:t>
            </a:r>
          </a:p>
          <a:p>
            <a:pPr marL="0" indent="0">
              <a:buNone/>
            </a:pPr>
            <a:r>
              <a:rPr lang="es-CL" sz="1400"/>
              <a:t>a = 5</a:t>
            </a:r>
          </a:p>
          <a:p>
            <a:pPr marL="0" indent="0">
              <a:buNone/>
            </a:pPr>
            <a:r>
              <a:rPr lang="es-CL" sz="1400"/>
              <a:t>b = 10</a:t>
            </a:r>
          </a:p>
          <a:p>
            <a:pPr marL="0" indent="0">
              <a:buNone/>
            </a:pPr>
            <a:r>
              <a:rPr lang="es-CL" sz="1400"/>
              <a:t>c = -2</a:t>
            </a:r>
          </a:p>
          <a:p>
            <a:pPr marL="0" indent="0">
              <a:buNone/>
            </a:pPr>
            <a:r>
              <a:rPr lang="es-CL" sz="1400"/>
              <a:t>d = 3</a:t>
            </a:r>
          </a:p>
          <a:p>
            <a:pPr marL="0" indent="0">
              <a:buNone/>
            </a:pPr>
            <a:r>
              <a:rPr lang="es-CL" sz="1400"/>
              <a:t>a+b ## Suma</a:t>
            </a:r>
          </a:p>
          <a:p>
            <a:pPr marL="0" indent="0">
              <a:buNone/>
            </a:pPr>
            <a:r>
              <a:rPr lang="es-CL" sz="1400"/>
              <a:t>a-b ## Resta</a:t>
            </a:r>
          </a:p>
          <a:p>
            <a:pPr marL="0" indent="0">
              <a:buNone/>
            </a:pPr>
            <a:r>
              <a:rPr lang="es-CL" sz="1400"/>
              <a:t>a*b ## Multiplicacion</a:t>
            </a:r>
          </a:p>
          <a:p>
            <a:pPr marL="0" indent="0">
              <a:buNone/>
            </a:pPr>
            <a:r>
              <a:rPr lang="es-CL" sz="1400"/>
              <a:t>a/b ## Division</a:t>
            </a:r>
          </a:p>
          <a:p>
            <a:pPr marL="0" indent="0">
              <a:buNone/>
            </a:pPr>
            <a:r>
              <a:rPr lang="es-CL" sz="1400"/>
              <a:t>b%d ## Modulo (resto de la divison)</a:t>
            </a:r>
          </a:p>
          <a:p>
            <a:pPr marL="0" indent="0">
              <a:buNone/>
            </a:pPr>
            <a:r>
              <a:rPr lang="es-CL" sz="1400"/>
              <a:t>b//d ## Division entera</a:t>
            </a:r>
          </a:p>
        </p:txBody>
      </p:sp>
    </p:spTree>
    <p:extLst>
      <p:ext uri="{BB962C8B-B14F-4D97-AF65-F5344CB8AC3E}">
        <p14:creationId xmlns:p14="http://schemas.microsoft.com/office/powerpoint/2010/main" val="356139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8587D0-D9F2-6B3E-3F70-DDC28DC9A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</a:rPr>
              <a:t>Combinación de operaciones en print</a:t>
            </a:r>
            <a:endParaRPr lang="es-CL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FB6BA-5AB0-CE9E-546B-49E7DEB0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Combinemos ahora, suponga que usted necesita calcular la distancia que ha recorrido un vehículo en un MRU con rapidez de 10 m/s en un tiempo de 40 minutos, ¿cómo lo calcularía en Python?</a:t>
            </a:r>
          </a:p>
          <a:p>
            <a:pPr marL="0" indent="0">
              <a:buNone/>
            </a:pPr>
            <a:r>
              <a:rPr lang="es-ES" sz="2000" dirty="0"/>
              <a:t>Definamos las variables:</a:t>
            </a:r>
          </a:p>
          <a:p>
            <a:pPr marL="0" indent="0">
              <a:buNone/>
            </a:pPr>
            <a:r>
              <a:rPr lang="es-CL" sz="2000" dirty="0"/>
              <a:t>rapidez = 10</a:t>
            </a:r>
          </a:p>
          <a:p>
            <a:pPr marL="0" indent="0">
              <a:buNone/>
            </a:pPr>
            <a:r>
              <a:rPr lang="es-CL" sz="2000" dirty="0" err="1"/>
              <a:t>tiempo_min</a:t>
            </a:r>
            <a:r>
              <a:rPr lang="es-CL" sz="2000" dirty="0"/>
              <a:t> = 40</a:t>
            </a:r>
          </a:p>
          <a:p>
            <a:pPr marL="0" indent="0">
              <a:buNone/>
            </a:pPr>
            <a:r>
              <a:rPr lang="es-CL" sz="2000" dirty="0"/>
              <a:t>Como sabemos, estas unidades no son compatibles entre sí, en el SIM se requiere que los minutos pasen a segundos, por lo que transformaremos esa variable</a:t>
            </a:r>
          </a:p>
          <a:p>
            <a:pPr marL="0" indent="0">
              <a:buNone/>
            </a:pPr>
            <a:r>
              <a:rPr lang="es-CL" sz="2000" dirty="0" err="1"/>
              <a:t>tiempo_seg</a:t>
            </a:r>
            <a:r>
              <a:rPr lang="es-CL" sz="2000" dirty="0"/>
              <a:t> = </a:t>
            </a:r>
            <a:r>
              <a:rPr lang="es-CL" sz="2000" dirty="0" err="1"/>
              <a:t>tiempo_min</a:t>
            </a:r>
            <a:r>
              <a:rPr lang="es-CL" sz="2000" dirty="0"/>
              <a:t> * 60</a:t>
            </a:r>
          </a:p>
          <a:p>
            <a:pPr marL="0" indent="0">
              <a:buNone/>
            </a:pPr>
            <a:r>
              <a:rPr lang="es-CL" sz="2000" dirty="0"/>
              <a:t>Si quiero ver cuántos segundos hay en esos 40 minutos, podría escribir en mi código:</a:t>
            </a:r>
          </a:p>
          <a:p>
            <a:pPr marL="0" indent="0">
              <a:buNone/>
            </a:pPr>
            <a:r>
              <a:rPr lang="es-CL" sz="2000" dirty="0" err="1"/>
              <a:t>print</a:t>
            </a:r>
            <a:r>
              <a:rPr lang="es-CL" sz="2000" dirty="0"/>
              <a:t>(</a:t>
            </a:r>
            <a:r>
              <a:rPr lang="es-CL" sz="2000" dirty="0" err="1"/>
              <a:t>tiempo_seg</a:t>
            </a:r>
            <a:r>
              <a:rPr lang="es-CL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13846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8587D0-D9F2-6B3E-3F70-DDC28DC9A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</a:rPr>
              <a:t>Combinación de operaciones en print</a:t>
            </a:r>
            <a:endParaRPr lang="es-CL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FB6BA-5AB0-CE9E-546B-49E7DEB0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2000" dirty="0"/>
              <a:t>El resultado anterior se ve </a:t>
            </a:r>
            <a:r>
              <a:rPr lang="es-ES" sz="2000" b="1" dirty="0"/>
              <a:t>MUY FEO</a:t>
            </a:r>
            <a:r>
              <a:rPr lang="es-ES" sz="2000" dirty="0"/>
              <a:t>, es solo un número y no da muchas explicaciones, para eso, puedo ocupar el comando f para trabajar con uniones de texto en Python.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Entonces, use el siguiente código: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/>
              <a:t>print</a:t>
            </a:r>
            <a:r>
              <a:rPr lang="es-ES" sz="2000" dirty="0"/>
              <a:t>(</a:t>
            </a:r>
            <a:r>
              <a:rPr lang="es-ES" sz="2000" dirty="0" err="1"/>
              <a:t>f'el</a:t>
            </a:r>
            <a:r>
              <a:rPr lang="es-ES" sz="2000" dirty="0"/>
              <a:t> tiempo en segundos es', </a:t>
            </a:r>
            <a:r>
              <a:rPr lang="es-ES" sz="2000" dirty="0" err="1"/>
              <a:t>tiempo_seg</a:t>
            </a:r>
            <a:r>
              <a:rPr lang="es-ES" sz="2000" dirty="0"/>
              <a:t>)</a:t>
            </a:r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573068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8587D0-D9F2-6B3E-3F70-DDC28DC9A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</a:rPr>
              <a:t>Combinación de operaciones en print</a:t>
            </a:r>
            <a:endParaRPr lang="es-CL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21FB6BA-5AB0-CE9E-546B-49E7DEB04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/>
                  <a:t>Sigamos resolviendo el problema</a:t>
                </a:r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r>
                  <a:rPr lang="es-ES" sz="2000" dirty="0"/>
                  <a:t>En un MRU sabemos que la operación indica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sz="2000" dirty="0"/>
              </a:p>
              <a:p>
                <a:pPr marL="0" indent="0">
                  <a:buNone/>
                </a:pPr>
                <a:r>
                  <a:rPr lang="es-ES" sz="2000" dirty="0"/>
                  <a:t>Entonces, ahora que ya tenemos definido el tiempo en segundos, podremos aplicar la fórmula, en Python sería: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𝑑𝑖𝑠𝑡𝑎𝑛𝑐𝑖𝑎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𝑟𝑎𝑝𝑖𝑑𝑒𝑧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𝑡𝑖𝑒𝑚𝑝𝑜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𝑠𝑒𝑔</m:t>
                      </m:r>
                    </m:oMath>
                  </m:oMathPara>
                </a14:m>
                <a:endParaRPr lang="es-ES" sz="2000" dirty="0"/>
              </a:p>
              <a:p>
                <a:pPr marL="0" indent="0">
                  <a:buNone/>
                </a:pPr>
                <a:r>
                  <a:rPr lang="es-CL" sz="2000" dirty="0"/>
                  <a:t>¿Podríamos aplicarlo en un </a:t>
                </a:r>
                <a:r>
                  <a:rPr lang="es-CL" sz="2000" dirty="0" err="1"/>
                  <a:t>print</a:t>
                </a:r>
                <a:r>
                  <a:rPr lang="es-CL" sz="2000" dirty="0"/>
                  <a:t>?</a:t>
                </a:r>
              </a:p>
              <a:p>
                <a:pPr marL="0" indent="0">
                  <a:buNone/>
                </a:pPr>
                <a:r>
                  <a:rPr lang="es-CL" sz="2000" dirty="0"/>
                  <a:t>Sí</a:t>
                </a:r>
              </a:p>
              <a:p>
                <a:pPr marL="0" indent="0">
                  <a:buNone/>
                </a:pPr>
                <a:r>
                  <a:rPr lang="es-CL" sz="2000" dirty="0"/>
                  <a:t>¿Y cómo?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𝑝𝑟𝑖𝑛𝑡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′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𝐿𝑎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𝑑𝑖𝑠𝑡𝑎𝑛𝑐𝑖𝑎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𝑟𝑒𝑐𝑜𝑟𝑟𝑖𝑑𝑎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′,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𝑑𝑖𝑠𝑡𝑎𝑛𝑐𝑖𝑎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s-CL" sz="2000" dirty="0"/>
              </a:p>
              <a:p>
                <a:pPr marL="0" indent="0">
                  <a:buNone/>
                </a:pPr>
                <a:r>
                  <a:rPr lang="es-CL" sz="2000" dirty="0"/>
                  <a:t>¿Y si quisiera añadirle la unidad?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21FB6BA-5AB0-CE9E-546B-49E7DEB04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97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E0384-6B3F-7CB6-126A-ED0338F4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El comando input</a:t>
            </a:r>
            <a:endParaRPr lang="es-CL" sz="5400" dirty="0"/>
          </a:p>
        </p:txBody>
      </p:sp>
      <p:pic>
        <p:nvPicPr>
          <p:cNvPr id="12" name="Picture 4" descr="Placa de circuito electrónico">
            <a:extLst>
              <a:ext uri="{FF2B5EF4-FFF2-40B4-BE49-F238E27FC236}">
                <a16:creationId xmlns:a16="http://schemas.microsoft.com/office/drawing/2014/main" id="{1A26E470-4334-0F90-1BEE-5E23E6D1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0" r="114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5EEE19F5-F2F0-7801-8A9B-2765827B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s-ES" sz="2200" dirty="0"/>
              <a:t>La instrucción </a:t>
            </a:r>
            <a:r>
              <a:rPr lang="es-ES" sz="2200" b="1" dirty="0"/>
              <a:t>input</a:t>
            </a:r>
            <a:r>
              <a:rPr lang="es-ES" sz="2200" dirty="0"/>
              <a:t> sirve para poder solicitarle a quien interactúa con nuestra aplicación que </a:t>
            </a:r>
            <a:r>
              <a:rPr lang="es-ES" sz="2200" b="1" dirty="0"/>
              <a:t>ingrese datos</a:t>
            </a:r>
            <a:r>
              <a:rPr lang="es-ES" sz="2200" dirty="0"/>
              <a:t>. </a:t>
            </a:r>
          </a:p>
          <a:p>
            <a:r>
              <a:rPr lang="es-ES" sz="2200" dirty="0"/>
              <a:t>Veamos un ejemplo:</a:t>
            </a:r>
          </a:p>
          <a:p>
            <a:pPr marL="0" indent="0">
              <a:buNone/>
            </a:pPr>
            <a:r>
              <a:rPr lang="es-CL" sz="2200" dirty="0"/>
              <a:t>input(‘ingrese su nombre:’)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29019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FA43D-EF41-9816-349B-CCCF7973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S" sz="3300">
                <a:solidFill>
                  <a:schemeClr val="tx2"/>
                </a:solidFill>
              </a:rPr>
              <a:t>¿Cuáles son las características de un programa interpretado?</a:t>
            </a:r>
            <a:endParaRPr lang="es-CL" sz="3300">
              <a:solidFill>
                <a:schemeClr val="tx2"/>
              </a:solidFill>
            </a:endParaRPr>
          </a:p>
        </p:txBody>
      </p:sp>
      <p:pic>
        <p:nvPicPr>
          <p:cNvPr id="7" name="Graphic 6" descr="Contorno de robot">
            <a:extLst>
              <a:ext uri="{FF2B5EF4-FFF2-40B4-BE49-F238E27FC236}">
                <a16:creationId xmlns:a16="http://schemas.microsoft.com/office/drawing/2014/main" id="{35E89188-3EC8-DD6B-D084-D052A9E9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70AE0C-A606-56EC-4091-295371DAA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Se ejecuta en tiempo real</a:t>
            </a:r>
          </a:p>
          <a:p>
            <a:r>
              <a:rPr lang="es-ES" sz="1800">
                <a:solidFill>
                  <a:schemeClr val="tx2"/>
                </a:solidFill>
              </a:rPr>
              <a:t>Es portable</a:t>
            </a:r>
          </a:p>
          <a:p>
            <a:r>
              <a:rPr lang="es-ES" sz="1800">
                <a:solidFill>
                  <a:schemeClr val="tx2"/>
                </a:solidFill>
              </a:rPr>
              <a:t>Desarrolla más rápido</a:t>
            </a:r>
          </a:p>
          <a:p>
            <a:r>
              <a:rPr lang="es-ES" sz="1800">
                <a:solidFill>
                  <a:schemeClr val="tx2"/>
                </a:solidFill>
              </a:rPr>
              <a:t>Menor rendimiento</a:t>
            </a:r>
          </a:p>
          <a:p>
            <a:endParaRPr lang="es-ES" sz="1800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es-ES" sz="1800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es-ES" sz="180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s-ES" sz="1800">
                <a:solidFill>
                  <a:schemeClr val="tx2"/>
                </a:solidFill>
              </a:rPr>
              <a:t>Extraído de </a:t>
            </a:r>
            <a:r>
              <a:rPr lang="en-US" sz="1800">
                <a:solidFill>
                  <a:schemeClr val="tx2"/>
                </a:solidFill>
              </a:rPr>
              <a:t>Sebesta, R. W. (2012). Concepts of programming languages (10th ed.). Boston: Addison-Wesley.</a:t>
            </a:r>
            <a:endParaRPr lang="es-CL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77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ezas de rompecabezas">
            <a:extLst>
              <a:ext uri="{FF2B5EF4-FFF2-40B4-BE49-F238E27FC236}">
                <a16:creationId xmlns:a16="http://schemas.microsoft.com/office/drawing/2014/main" id="{9B71A952-7C17-0B77-D370-9F62CC95E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8" r="1996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24A04-629B-7DDB-3B32-9A29E985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S" sz="4000"/>
              <a:t>¿Qué es orientación a objetos?</a:t>
            </a:r>
            <a:endParaRPr lang="es-CL" sz="4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5971F6-2544-B7C6-A64C-458BC46E0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s-ES" sz="2000" dirty="0"/>
              <a:t>Es el enfoque de la creación y organización de objetos con atributos especiales para su manipulación. Sus principales conceptos son:</a:t>
            </a:r>
          </a:p>
          <a:p>
            <a:pPr lvl="1"/>
            <a:r>
              <a:rPr lang="es-ES" sz="1600" dirty="0"/>
              <a:t>Objetos</a:t>
            </a:r>
          </a:p>
          <a:p>
            <a:pPr lvl="1"/>
            <a:r>
              <a:rPr lang="es-ES" sz="1600" dirty="0"/>
              <a:t>Clases</a:t>
            </a:r>
          </a:p>
          <a:p>
            <a:pPr lvl="1"/>
            <a:r>
              <a:rPr lang="es-ES" sz="1600" dirty="0"/>
              <a:t>Encapsulación</a:t>
            </a:r>
          </a:p>
          <a:p>
            <a:pPr lvl="1"/>
            <a:r>
              <a:rPr lang="es-ES" sz="1600" dirty="0"/>
              <a:t>Herencia</a:t>
            </a:r>
          </a:p>
          <a:p>
            <a:pPr lvl="1"/>
            <a:r>
              <a:rPr lang="es-ES" sz="1600" dirty="0"/>
              <a:t>Polimorfismo</a:t>
            </a:r>
          </a:p>
          <a:p>
            <a:r>
              <a:rPr lang="es-ES" sz="2000" dirty="0"/>
              <a:t>Pero para entenderlo mejor, veamos este caso…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97677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6B16AA21-3DE5-6164-BD6A-24CE2F133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261" r="1285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DF206-8255-D30D-0F66-A33035D2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S" sz="4000"/>
              <a:t>¿Qué vemos aquí?</a:t>
            </a:r>
            <a:endParaRPr lang="es-CL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6279BD-4FC9-76F4-0B7E-AC627A12A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Pikachu es un </a:t>
            </a:r>
            <a:r>
              <a:rPr lang="en-US" sz="2000" b="1" dirty="0"/>
              <a:t>OBJETO</a:t>
            </a:r>
            <a:endParaRPr lang="en-US" sz="2000" dirty="0"/>
          </a:p>
          <a:p>
            <a:r>
              <a:rPr lang="en-US" sz="2000" dirty="0"/>
              <a:t>Pikachu </a:t>
            </a:r>
            <a:r>
              <a:rPr lang="en-US" sz="2000" dirty="0" err="1"/>
              <a:t>tiene</a:t>
            </a:r>
            <a:r>
              <a:rPr lang="en-US" sz="2000" dirty="0"/>
              <a:t> </a:t>
            </a:r>
            <a:r>
              <a:rPr lang="en-US" sz="2000" dirty="0" err="1"/>
              <a:t>características</a:t>
            </a:r>
            <a:r>
              <a:rPr lang="en-US" sz="2000" dirty="0"/>
              <a:t>, </a:t>
            </a:r>
            <a:r>
              <a:rPr lang="en-US" sz="2000" dirty="0" err="1"/>
              <a:t>esos</a:t>
            </a:r>
            <a:r>
              <a:rPr lang="en-US" sz="2000" dirty="0"/>
              <a:t> son sus </a:t>
            </a:r>
            <a:r>
              <a:rPr lang="en-US" sz="2000" b="1" dirty="0"/>
              <a:t>ATRIBUTOS</a:t>
            </a:r>
            <a:r>
              <a:rPr lang="en-US" sz="2000" dirty="0"/>
              <a:t>. ¿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características</a:t>
            </a:r>
            <a:r>
              <a:rPr lang="en-US" sz="2000" dirty="0"/>
              <a:t> </a:t>
            </a:r>
            <a:r>
              <a:rPr lang="en-US" sz="2000" dirty="0" err="1"/>
              <a:t>tiene</a:t>
            </a:r>
            <a:r>
              <a:rPr lang="en-US" sz="2000" dirty="0"/>
              <a:t> Pikachu?</a:t>
            </a:r>
          </a:p>
          <a:p>
            <a:pPr lvl="1"/>
            <a:r>
              <a:rPr lang="en-US" sz="1600" dirty="0"/>
              <a:t>Amarillo</a:t>
            </a:r>
          </a:p>
          <a:p>
            <a:pPr lvl="1"/>
            <a:r>
              <a:rPr lang="en-US" sz="1600" dirty="0" err="1"/>
              <a:t>Eléctrico</a:t>
            </a:r>
            <a:endParaRPr lang="en-US" sz="1600" dirty="0"/>
          </a:p>
          <a:p>
            <a:r>
              <a:rPr lang="en-US" sz="2000" dirty="0" err="1"/>
              <a:t>Mientras</a:t>
            </a:r>
            <a:r>
              <a:rPr lang="en-US" sz="2000" dirty="0"/>
              <a:t> que sus </a:t>
            </a:r>
            <a:r>
              <a:rPr lang="en-US" sz="2000" dirty="0" err="1"/>
              <a:t>movimientos</a:t>
            </a:r>
            <a:r>
              <a:rPr lang="en-US" sz="2000" dirty="0"/>
              <a:t> </a:t>
            </a:r>
            <a:r>
              <a:rPr lang="en-US" sz="2000" dirty="0" err="1"/>
              <a:t>serían</a:t>
            </a:r>
            <a:r>
              <a:rPr lang="en-US" sz="2000" dirty="0"/>
              <a:t> </a:t>
            </a:r>
            <a:r>
              <a:rPr lang="en-US" sz="2000" b="1" dirty="0"/>
              <a:t>ACCIONES</a:t>
            </a:r>
            <a:r>
              <a:rPr lang="en-US" sz="2000" dirty="0"/>
              <a:t>. </a:t>
            </a:r>
          </a:p>
          <a:p>
            <a:pPr lvl="1"/>
            <a:r>
              <a:rPr lang="en-US" sz="1600" dirty="0" err="1"/>
              <a:t>Ataque</a:t>
            </a:r>
            <a:r>
              <a:rPr lang="en-US" sz="1600" dirty="0"/>
              <a:t> </a:t>
            </a:r>
            <a:r>
              <a:rPr lang="en-US" sz="1600" dirty="0" err="1"/>
              <a:t>rápido</a:t>
            </a:r>
            <a:endParaRPr lang="en-US" sz="1600" dirty="0"/>
          </a:p>
          <a:p>
            <a:pPr lvl="1"/>
            <a:r>
              <a:rPr lang="en-US" sz="1600" dirty="0" err="1"/>
              <a:t>Impactrueno</a:t>
            </a:r>
            <a:endParaRPr lang="en-US" sz="1600" dirty="0"/>
          </a:p>
          <a:p>
            <a:pPr lvl="1"/>
            <a:r>
              <a:rPr lang="en-US" sz="1600" dirty="0" err="1"/>
              <a:t>Embestida</a:t>
            </a:r>
            <a:endParaRPr lang="en-US" sz="1600" dirty="0"/>
          </a:p>
          <a:p>
            <a:pPr lvl="1"/>
            <a:r>
              <a:rPr lang="en-US" sz="1600" dirty="0"/>
              <a:t>Rayo, etc.</a:t>
            </a:r>
          </a:p>
        </p:txBody>
      </p:sp>
    </p:spTree>
    <p:extLst>
      <p:ext uri="{BB962C8B-B14F-4D97-AF65-F5344CB8AC3E}">
        <p14:creationId xmlns:p14="http://schemas.microsoft.com/office/powerpoint/2010/main" val="36425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2D421-1531-6EEC-70F5-7FA17904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s-ES" sz="3200"/>
              <a:t>Pero qué no vemos en Pikachu</a:t>
            </a:r>
            <a:endParaRPr lang="es-CL" sz="32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243FA5-E03B-BE94-D1E3-0CEEE8BE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r="19505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D709B-42D4-8D67-90E1-B229BC4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s-ES" sz="2000"/>
              <a:t>Como no tenemos ojos de rayos X, no podemos saber cómo es Pikachu por dentro, pero si pudiéramos, veríamos algo así:</a:t>
            </a:r>
          </a:p>
          <a:p>
            <a:r>
              <a:rPr lang="es-CL" sz="2000"/>
              <a:t>Esto sería la </a:t>
            </a:r>
            <a:r>
              <a:rPr lang="es-CL" sz="2000" b="1"/>
              <a:t>CLASE </a:t>
            </a:r>
            <a:r>
              <a:rPr lang="es-CL" sz="2000"/>
              <a:t>del </a:t>
            </a:r>
            <a:r>
              <a:rPr lang="es-CL" sz="2000" b="1"/>
              <a:t>OBJETO</a:t>
            </a:r>
            <a:r>
              <a:rPr lang="es-CL" sz="2000"/>
              <a:t>.</a:t>
            </a:r>
          </a:p>
          <a:p>
            <a:r>
              <a:rPr lang="es-CL" sz="2000"/>
              <a:t>¿Por qué la clase?</a:t>
            </a:r>
          </a:p>
          <a:p>
            <a:r>
              <a:rPr lang="es-CL" sz="2000"/>
              <a:t>Porque todos los Pikachu se ven </a:t>
            </a:r>
            <a:r>
              <a:rPr lang="es-CL" sz="2000" b="1"/>
              <a:t>IGUALES.</a:t>
            </a:r>
          </a:p>
          <a:p>
            <a:r>
              <a:rPr lang="es-CL" sz="2000" b="1"/>
              <a:t>Entonces, la clase es el molde</a:t>
            </a:r>
            <a:r>
              <a:rPr lang="es-CL" sz="2000"/>
              <a:t> para formar nuestro objeto</a:t>
            </a:r>
          </a:p>
        </p:txBody>
      </p:sp>
    </p:spTree>
    <p:extLst>
      <p:ext uri="{BB962C8B-B14F-4D97-AF65-F5344CB8AC3E}">
        <p14:creationId xmlns:p14="http://schemas.microsoft.com/office/powerpoint/2010/main" val="280790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84A9E-CAE2-8043-8BF0-052311DC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s-ES" sz="3300"/>
              <a:t>¿Qué hace el encapsulamiento?</a:t>
            </a:r>
            <a:endParaRPr lang="es-CL" sz="3300"/>
          </a:p>
        </p:txBody>
      </p:sp>
      <p:pic>
        <p:nvPicPr>
          <p:cNvPr id="1026" name="Picture 2" descr="Artista imagina cómo serían los esqueletos de los 151 primeros Pokémon -  Nintenderos">
            <a:extLst>
              <a:ext uri="{FF2B5EF4-FFF2-40B4-BE49-F238E27FC236}">
                <a16:creationId xmlns:a16="http://schemas.microsoft.com/office/drawing/2014/main" id="{E1AC3AED-5B5C-1B4C-9B69-A5021829E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 b="3015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B4216C-2194-94CD-E587-89352068E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 lnSpcReduction="10000"/>
          </a:bodyPr>
          <a:lstStyle/>
          <a:p>
            <a:r>
              <a:rPr lang="es-ES" sz="1800" dirty="0"/>
              <a:t>Como </a:t>
            </a:r>
            <a:r>
              <a:rPr lang="es-ES" sz="1800" dirty="0" err="1"/>
              <a:t>Pikachu</a:t>
            </a:r>
            <a:r>
              <a:rPr lang="es-ES" sz="1800" dirty="0"/>
              <a:t> no anda mostrando su esqueleto a todo el mundo, el encapsulamiento guarda los detalles de </a:t>
            </a:r>
            <a:r>
              <a:rPr lang="es-ES" sz="1800" dirty="0" err="1"/>
              <a:t>Pikachu</a:t>
            </a:r>
            <a:r>
              <a:rPr lang="es-ES" sz="1800" dirty="0"/>
              <a:t> solo para quien “lo creó”. Sabemos que </a:t>
            </a:r>
            <a:r>
              <a:rPr lang="es-ES" sz="1800" dirty="0" err="1"/>
              <a:t>Pikachu</a:t>
            </a:r>
            <a:r>
              <a:rPr lang="es-ES" sz="1800" dirty="0"/>
              <a:t> es eléctrico y genera electricidad, pero ¿cómo lo hace? ¿Alguien sabe? No sabemos, porque su </a:t>
            </a:r>
            <a:r>
              <a:rPr lang="es-ES" sz="1800" dirty="0" err="1"/>
              <a:t>electromorfismo</a:t>
            </a:r>
            <a:r>
              <a:rPr lang="es-ES" sz="1800" dirty="0"/>
              <a:t> está </a:t>
            </a:r>
            <a:r>
              <a:rPr lang="es-ES" sz="1800" b="1" dirty="0"/>
              <a:t>ENCAPSULADO</a:t>
            </a:r>
            <a:r>
              <a:rPr lang="es-ES" sz="1800" dirty="0"/>
              <a:t>. </a:t>
            </a:r>
          </a:p>
          <a:p>
            <a:r>
              <a:rPr lang="es-ES" sz="1800" dirty="0"/>
              <a:t>Sin embargo, si su entrenador le dice que ataque, él generará electricidad y sabemos que será un ataque eléctrico. </a:t>
            </a:r>
          </a:p>
          <a:p>
            <a:r>
              <a:rPr lang="es-ES" sz="1800" dirty="0"/>
              <a:t>Pero tampoco sabemos su nivel, por lo que el corrientazo podría ser letal o no hacer siquiera cosquillas. El nivel también está </a:t>
            </a:r>
            <a:r>
              <a:rPr lang="es-ES" sz="1800" b="1" dirty="0"/>
              <a:t>ENCAPSULADO</a:t>
            </a:r>
            <a:r>
              <a:rPr lang="es-ES" sz="1800" dirty="0"/>
              <a:t>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162113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41C6E-7BC2-1564-65FE-CDC6AAFF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4234393" cy="1616203"/>
          </a:xfrm>
        </p:spPr>
        <p:txBody>
          <a:bodyPr anchor="b">
            <a:normAutofit/>
          </a:bodyPr>
          <a:lstStyle/>
          <a:p>
            <a:r>
              <a:rPr lang="es-ES" sz="3200"/>
              <a:t>¿Y qué es la herencia?</a:t>
            </a:r>
            <a:endParaRPr lang="es-CL" sz="3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EE4427-11AA-9C97-5B5D-30A0B6DC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234394" cy="3447832"/>
          </a:xfrm>
        </p:spPr>
        <p:txBody>
          <a:bodyPr anchor="t">
            <a:normAutofit/>
          </a:bodyPr>
          <a:lstStyle/>
          <a:p>
            <a:r>
              <a:rPr lang="es-ES" sz="2000" dirty="0"/>
              <a:t>Imaginemos que </a:t>
            </a:r>
            <a:r>
              <a:rPr lang="es-ES" sz="2000" dirty="0" err="1"/>
              <a:t>Pikachu</a:t>
            </a:r>
            <a:r>
              <a:rPr lang="es-ES" sz="2000" dirty="0"/>
              <a:t> fue el primer </a:t>
            </a:r>
            <a:r>
              <a:rPr lang="es-ES" sz="2000" dirty="0" err="1"/>
              <a:t>Pokemon</a:t>
            </a:r>
            <a:r>
              <a:rPr lang="es-ES" sz="2000" dirty="0"/>
              <a:t> tipo eléctrico, este </a:t>
            </a:r>
            <a:r>
              <a:rPr lang="es-ES" sz="2000" b="1" dirty="0"/>
              <a:t>objeto</a:t>
            </a:r>
            <a:r>
              <a:rPr lang="es-ES" sz="2000" dirty="0"/>
              <a:t> permite crear otros </a:t>
            </a:r>
            <a:r>
              <a:rPr lang="es-ES" sz="2000" dirty="0" err="1"/>
              <a:t>Pokemones</a:t>
            </a:r>
            <a:r>
              <a:rPr lang="es-ES" sz="2000" dirty="0"/>
              <a:t>, incluso </a:t>
            </a:r>
            <a:r>
              <a:rPr lang="es-ES" sz="2000" b="1" dirty="0"/>
              <a:t>OBJETOS MÁS SIMPLES</a:t>
            </a:r>
            <a:endParaRPr lang="es-CL" sz="2000" dirty="0"/>
          </a:p>
        </p:txBody>
      </p:sp>
      <p:pic>
        <p:nvPicPr>
          <p:cNvPr id="2050" name="Picture 2" descr="8 ideas de Evolucion pokemon | pokemon, imágenes de pokemon, cosas de  pokemon">
            <a:extLst>
              <a:ext uri="{FF2B5EF4-FFF2-40B4-BE49-F238E27FC236}">
                <a16:creationId xmlns:a16="http://schemas.microsoft.com/office/drawing/2014/main" id="{4EB3F208-AF1D-E66D-6BED-1072F1E6F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6" r="11638" b="1"/>
          <a:stretch/>
        </p:blipFill>
        <p:spPr bwMode="auto">
          <a:xfrm>
            <a:off x="5854890" y="877414"/>
            <a:ext cx="5453545" cy="49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434FA563-76F6-CDCF-AEA0-A7B78E446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D2E3CAA-F1BA-6695-301D-22564C38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2F3F0F2C-04A5-144D-BDCF-C3870728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01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RAWING PICHU, PIKACHU, RAICHU &amp; ALOLAN RAICHU (Thunder Shock, Thunderbolt,  Quick Attack) | POKÉMON - YouTube">
            <a:extLst>
              <a:ext uri="{FF2B5EF4-FFF2-40B4-BE49-F238E27FC236}">
                <a16:creationId xmlns:a16="http://schemas.microsoft.com/office/drawing/2014/main" id="{B1974029-39ED-C317-ACF1-D7461607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07BFE5-89BB-755D-2EB7-868ED1C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¿Y el polimorfismo?</a:t>
            </a:r>
            <a:endParaRPr lang="es-CL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DC20FB-98E8-126C-32A4-C834B0EA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Es cómo </a:t>
            </a:r>
            <a:r>
              <a:rPr lang="es-ES" b="1">
                <a:solidFill>
                  <a:srgbClr val="FFFFFF"/>
                </a:solidFill>
              </a:rPr>
              <a:t>un objeto</a:t>
            </a:r>
            <a:r>
              <a:rPr lang="es-ES">
                <a:solidFill>
                  <a:srgbClr val="FFFFFF"/>
                </a:solidFill>
              </a:rPr>
              <a:t> responde a la misma orden.</a:t>
            </a:r>
          </a:p>
          <a:p>
            <a:pPr lvl="1"/>
            <a:r>
              <a:rPr lang="es-ES">
                <a:solidFill>
                  <a:srgbClr val="FFFFFF"/>
                </a:solidFill>
              </a:rPr>
              <a:t>Imagine usted le dice a Pikachu que ataque, él le podría dar un ataque de </a:t>
            </a:r>
            <a:r>
              <a:rPr lang="es-ES" b="1">
                <a:solidFill>
                  <a:srgbClr val="FFFFFF"/>
                </a:solidFill>
              </a:rPr>
              <a:t>impactrueno</a:t>
            </a:r>
            <a:r>
              <a:rPr lang="es-ES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s-ES">
                <a:solidFill>
                  <a:srgbClr val="FFFFFF"/>
                </a:solidFill>
              </a:rPr>
              <a:t>Pero si usted le pide lo mismo a Raichu, él podría atacar con </a:t>
            </a:r>
            <a:r>
              <a:rPr lang="es-ES" b="1">
                <a:solidFill>
                  <a:srgbClr val="FFFFFF"/>
                </a:solidFill>
              </a:rPr>
              <a:t>megapuño</a:t>
            </a:r>
            <a:r>
              <a:rPr lang="es-ES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s-ES">
                <a:solidFill>
                  <a:srgbClr val="FFFFFF"/>
                </a:solidFill>
              </a:rPr>
              <a:t>Y a Pichu , podría atacar con </a:t>
            </a:r>
            <a:r>
              <a:rPr lang="es-ES" b="1">
                <a:solidFill>
                  <a:srgbClr val="FFFFFF"/>
                </a:solidFill>
              </a:rPr>
              <a:t>ternura</a:t>
            </a:r>
            <a:r>
              <a:rPr lang="es-ES">
                <a:solidFill>
                  <a:srgbClr val="FFFFFF"/>
                </a:solidFill>
              </a:rPr>
              <a:t>.</a:t>
            </a:r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7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1135</Words>
  <Application>Microsoft Office PowerPoint</Application>
  <PresentationFormat>Panorámica</PresentationFormat>
  <Paragraphs>153</Paragraphs>
  <Slides>24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Tema de Office</vt:lpstr>
      <vt:lpstr>Programación Clase 02</vt:lpstr>
      <vt:lpstr>¿Qué es Python?</vt:lpstr>
      <vt:lpstr>¿Cuáles son las características de un programa interpretado?</vt:lpstr>
      <vt:lpstr>¿Qué es orientación a objetos?</vt:lpstr>
      <vt:lpstr>¿Qué vemos aquí?</vt:lpstr>
      <vt:lpstr>Pero qué no vemos en Pikachu</vt:lpstr>
      <vt:lpstr>¿Qué hace el encapsulamiento?</vt:lpstr>
      <vt:lpstr>¿Y qué es la herencia?</vt:lpstr>
      <vt:lpstr>¿Y el polimorfismo?</vt:lpstr>
      <vt:lpstr>¿Y qué es alto nivel?</vt:lpstr>
      <vt:lpstr>¿Y las semánticas dinámicas?</vt:lpstr>
      <vt:lpstr>¿Y qué más hace Python?</vt:lpstr>
      <vt:lpstr>¿Y dónde puedo ejecutarlo?</vt:lpstr>
      <vt:lpstr>Manos a la obra</vt:lpstr>
      <vt:lpstr>Mi primera instrucción</vt:lpstr>
      <vt:lpstr>Un momento, ¡¿dijiste programa?!</vt:lpstr>
      <vt:lpstr>Así es, dije programa</vt:lpstr>
      <vt:lpstr>¿Sabías qué?</vt:lpstr>
      <vt:lpstr>El comando print</vt:lpstr>
      <vt:lpstr>Las operaciones matemáticas</vt:lpstr>
      <vt:lpstr>Combinación de operaciones en print</vt:lpstr>
      <vt:lpstr>Combinación de operaciones en print</vt:lpstr>
      <vt:lpstr>Combinación de operaciones en print</vt:lpstr>
      <vt:lpstr>El comando 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Clase 01</dc:title>
  <dc:creator>Pablo Arcay</dc:creator>
  <cp:lastModifiedBy>Pablo Arcay</cp:lastModifiedBy>
  <cp:revision>7</cp:revision>
  <dcterms:created xsi:type="dcterms:W3CDTF">2023-08-21T02:04:50Z</dcterms:created>
  <dcterms:modified xsi:type="dcterms:W3CDTF">2023-08-22T03:38:13Z</dcterms:modified>
</cp:coreProperties>
</file>